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 Thin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Average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4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6.xml"/><Relationship Id="rId44" Type="http://schemas.openxmlformats.org/officeDocument/2006/relationships/font" Target="fonts/Average-regular.fntdata"/><Relationship Id="rId21" Type="http://schemas.openxmlformats.org/officeDocument/2006/relationships/slide" Target="slides/slide15.xml"/><Relationship Id="rId43" Type="http://schemas.openxmlformats.org/officeDocument/2006/relationships/font" Target="fonts/Lato-boldItalic.fntdata"/><Relationship Id="rId24" Type="http://schemas.openxmlformats.org/officeDocument/2006/relationships/font" Target="fonts/RobotoThin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Thin-italic.fntdata"/><Relationship Id="rId25" Type="http://schemas.openxmlformats.org/officeDocument/2006/relationships/font" Target="fonts/RobotoThin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Thin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-bold.fntdata"/><Relationship Id="rId14" Type="http://schemas.openxmlformats.org/officeDocument/2006/relationships/slide" Target="slides/slide8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be627914b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be627914b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6a9bc8f2f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6a9bc8f2f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be627914b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be627914b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bf202d274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bf202d274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bf202d274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bf202d274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e988e8be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be988e8be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be627914b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be627914b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be627914b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be627914b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be627914b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be627914b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be627914b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be627914b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be627914b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be627914b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" name="Google Shape;232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19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37" name="Google Shape;237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" name="Google Shape;238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2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3" name="Google Shape;243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21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9" name="Google Shape;249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4" name="Google Shape;254;p22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5" name="Google Shape;255;p22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6" name="Google Shape;256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7" name="Google Shape;257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23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62" name="Google Shape;262;p23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3" name="Google Shape;263;p23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64" name="Google Shape;264;p23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5" name="Google Shape;265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0" name="Google Shape;270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1" name="Google Shape;271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2" name="Google Shape;272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25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76" name="Google Shape;276;p25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77" name="Google Shape;277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8" name="Google Shape;278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9" name="Google Shape;279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26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26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84" name="Google Shape;284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5" name="Google Shape;285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27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0" name="Google Shape;290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1" name="Google Shape;291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2" name="Google Shape;292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28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6" name="Google Shape;296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7" name="Google Shape;297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8" name="Google Shape;298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6" name="Google Shape;226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Google Shape;227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MATT</a:t>
            </a:r>
            <a:br>
              <a:rPr lang="en-GB"/>
            </a:br>
            <a:r>
              <a:rPr lang="en-GB"/>
              <a:t>Prototype</a:t>
            </a:r>
            <a:endParaRPr/>
          </a:p>
        </p:txBody>
      </p:sp>
      <p:sp>
        <p:nvSpPr>
          <p:cNvPr id="304" name="Google Shape;304;p29"/>
          <p:cNvSpPr txBox="1"/>
          <p:nvPr>
            <p:ph idx="1" type="subTitle"/>
          </p:nvPr>
        </p:nvSpPr>
        <p:spPr>
          <a:xfrm>
            <a:off x="5083950" y="31573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 Kumar Laxmikant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0"/>
            <a:ext cx="411480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114801" cy="2571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2571750"/>
            <a:ext cx="411480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99" y="2571750"/>
            <a:ext cx="4114806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9"/>
          <p:cNvGrpSpPr/>
          <p:nvPr/>
        </p:nvGrpSpPr>
        <p:grpSpPr>
          <a:xfrm>
            <a:off x="2332095" y="1632291"/>
            <a:ext cx="3159984" cy="2439109"/>
            <a:chOff x="3553042" y="1657806"/>
            <a:chExt cx="3461100" cy="2671532"/>
          </a:xfrm>
        </p:grpSpPr>
        <p:sp>
          <p:nvSpPr>
            <p:cNvPr id="426" name="Google Shape;426;p3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4" name="Google Shape;434;p39"/>
          <p:cNvPicPr preferRelativeResize="0"/>
          <p:nvPr/>
        </p:nvPicPr>
        <p:blipFill rotWithShape="1">
          <a:blip r:embed="rId3">
            <a:alphaModFix/>
          </a:blip>
          <a:srcRect b="4404" l="0" r="0" t="4413"/>
          <a:stretch/>
        </p:blipFill>
        <p:spPr>
          <a:xfrm>
            <a:off x="2380405" y="1684438"/>
            <a:ext cx="3063300" cy="174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39"/>
          <p:cNvGrpSpPr/>
          <p:nvPr/>
        </p:nvGrpSpPr>
        <p:grpSpPr>
          <a:xfrm>
            <a:off x="5027755" y="2625054"/>
            <a:ext cx="1024386" cy="1522884"/>
            <a:chOff x="6505573" y="2745170"/>
            <a:chExt cx="1122000" cy="1668000"/>
          </a:xfrm>
        </p:grpSpPr>
        <p:sp>
          <p:nvSpPr>
            <p:cNvPr id="436" name="Google Shape;436;p3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0" name="Google Shape;440;p39"/>
          <p:cNvPicPr preferRelativeResize="0"/>
          <p:nvPr/>
        </p:nvPicPr>
        <p:blipFill rotWithShape="1">
          <a:blip r:embed="rId3">
            <a:alphaModFix/>
          </a:blip>
          <a:srcRect b="0" l="25995" r="25990" t="0"/>
          <a:stretch/>
        </p:blipFill>
        <p:spPr>
          <a:xfrm>
            <a:off x="5027372" y="26925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9"/>
          <p:cNvSpPr/>
          <p:nvPr/>
        </p:nvSpPr>
        <p:spPr>
          <a:xfrm flipH="1">
            <a:off x="5027286" y="26927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" name="Google Shape;442;p39"/>
          <p:cNvGrpSpPr/>
          <p:nvPr/>
        </p:nvGrpSpPr>
        <p:grpSpPr>
          <a:xfrm>
            <a:off x="4671120" y="3200697"/>
            <a:ext cx="520684" cy="1036470"/>
            <a:chOff x="9543736" y="4486132"/>
            <a:chExt cx="570300" cy="1135235"/>
          </a:xfrm>
        </p:grpSpPr>
        <p:sp>
          <p:nvSpPr>
            <p:cNvPr id="443" name="Google Shape;443;p39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7" name="Google Shape;447;p39"/>
          <p:cNvPicPr preferRelativeResize="0"/>
          <p:nvPr/>
        </p:nvPicPr>
        <p:blipFill rotWithShape="1">
          <a:blip r:embed="rId3">
            <a:alphaModFix/>
          </a:blip>
          <a:srcRect b="0" l="31701" r="31701" t="0"/>
          <a:stretch/>
        </p:blipFill>
        <p:spPr>
          <a:xfrm>
            <a:off x="4670687" y="32003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48" name="Google Shape;448;p39"/>
          <p:cNvSpPr/>
          <p:nvPr/>
        </p:nvSpPr>
        <p:spPr>
          <a:xfrm flipH="1">
            <a:off x="4670559" y="32215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39"/>
          <p:cNvGrpSpPr/>
          <p:nvPr/>
        </p:nvGrpSpPr>
        <p:grpSpPr>
          <a:xfrm>
            <a:off x="5830079" y="3522161"/>
            <a:ext cx="455496" cy="692277"/>
            <a:chOff x="7384375" y="3728000"/>
            <a:chExt cx="498900" cy="758244"/>
          </a:xfrm>
        </p:grpSpPr>
        <p:sp>
          <p:nvSpPr>
            <p:cNvPr id="450" name="Google Shape;450;p39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39"/>
          <p:cNvGrpSpPr/>
          <p:nvPr/>
        </p:nvGrpSpPr>
        <p:grpSpPr>
          <a:xfrm>
            <a:off x="5830111" y="3640558"/>
            <a:ext cx="478081" cy="462776"/>
            <a:chOff x="7384385" y="3857442"/>
            <a:chExt cx="523637" cy="506874"/>
          </a:xfrm>
        </p:grpSpPr>
        <p:sp>
          <p:nvSpPr>
            <p:cNvPr id="455" name="Google Shape;455;p39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6" name="Google Shape;456;p3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57" name="Google Shape;457;p3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3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459" name="Google Shape;459;p39"/>
          <p:cNvPicPr preferRelativeResize="0"/>
          <p:nvPr/>
        </p:nvPicPr>
        <p:blipFill rotWithShape="1">
          <a:blip r:embed="rId3">
            <a:alphaModFix/>
          </a:blip>
          <a:srcRect b="0" l="18655" r="18655" t="0"/>
          <a:stretch/>
        </p:blipFill>
        <p:spPr>
          <a:xfrm>
            <a:off x="5857180" y="36693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60" name="Google Shape;460;p39"/>
          <p:cNvGrpSpPr/>
          <p:nvPr/>
        </p:nvGrpSpPr>
        <p:grpSpPr>
          <a:xfrm>
            <a:off x="6376118" y="3522161"/>
            <a:ext cx="435785" cy="692277"/>
            <a:chOff x="7982421" y="3727763"/>
            <a:chExt cx="477311" cy="758244"/>
          </a:xfrm>
        </p:grpSpPr>
        <p:sp>
          <p:nvSpPr>
            <p:cNvPr id="461" name="Google Shape;461;p39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9" name="Google Shape;469;p39"/>
          <p:cNvPicPr preferRelativeResize="0"/>
          <p:nvPr/>
        </p:nvPicPr>
        <p:blipFill rotWithShape="1">
          <a:blip r:embed="rId3">
            <a:alphaModFix/>
          </a:blip>
          <a:srcRect b="0" l="22437" r="22432" t="0"/>
          <a:stretch/>
        </p:blipFill>
        <p:spPr>
          <a:xfrm>
            <a:off x="6392510" y="36653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0" name="Google Shape;470;p39"/>
          <p:cNvSpPr txBox="1"/>
          <p:nvPr>
            <p:ph type="title"/>
          </p:nvPr>
        </p:nvSpPr>
        <p:spPr>
          <a:xfrm>
            <a:off x="1297500" y="393750"/>
            <a:ext cx="70389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Feature: Adaptive UI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76" name="Google Shape;476;p40"/>
          <p:cNvPicPr preferRelativeResize="0"/>
          <p:nvPr/>
        </p:nvPicPr>
        <p:blipFill rotWithShape="1">
          <a:blip r:embed="rId3">
            <a:alphaModFix/>
          </a:blip>
          <a:srcRect b="2573" l="0" r="0" t="3846"/>
          <a:stretch/>
        </p:blipFill>
        <p:spPr>
          <a:xfrm>
            <a:off x="172150" y="908250"/>
            <a:ext cx="8679127" cy="4176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0"/>
          <p:cNvSpPr txBox="1"/>
          <p:nvPr>
            <p:ph idx="4294967295" type="title"/>
          </p:nvPr>
        </p:nvSpPr>
        <p:spPr>
          <a:xfrm>
            <a:off x="280625" y="58075"/>
            <a:ext cx="7038900" cy="405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8521"/>
              <a:buNone/>
            </a:pPr>
            <a:r>
              <a:rPr lang="en-GB" sz="2570"/>
              <a:t>Flow</a:t>
            </a:r>
            <a:r>
              <a:rPr lang="en-GB" sz="2570"/>
              <a:t> Diagram</a:t>
            </a:r>
            <a:endParaRPr sz="2570"/>
          </a:p>
        </p:txBody>
      </p:sp>
      <p:sp>
        <p:nvSpPr>
          <p:cNvPr id="478" name="Google Shape;478;p40"/>
          <p:cNvSpPr txBox="1"/>
          <p:nvPr/>
        </p:nvSpPr>
        <p:spPr>
          <a:xfrm>
            <a:off x="888525" y="549150"/>
            <a:ext cx="14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Web Browser/user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40"/>
          <p:cNvSpPr txBox="1"/>
          <p:nvPr/>
        </p:nvSpPr>
        <p:spPr>
          <a:xfrm>
            <a:off x="3696575" y="549163"/>
            <a:ext cx="14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Server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40"/>
          <p:cNvSpPr txBox="1"/>
          <p:nvPr/>
        </p:nvSpPr>
        <p:spPr>
          <a:xfrm>
            <a:off x="6761100" y="463975"/>
            <a:ext cx="145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Static Resources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grpSp>
        <p:nvGrpSpPr>
          <p:cNvPr id="486" name="Google Shape;486;p41"/>
          <p:cNvGrpSpPr/>
          <p:nvPr/>
        </p:nvGrpSpPr>
        <p:grpSpPr>
          <a:xfrm>
            <a:off x="4241504" y="2585116"/>
            <a:ext cx="2281023" cy="786589"/>
            <a:chOff x="4526679" y="2800065"/>
            <a:chExt cx="2281023" cy="786589"/>
          </a:xfrm>
        </p:grpSpPr>
        <p:sp>
          <p:nvSpPr>
            <p:cNvPr id="487" name="Google Shape;487;p41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8" name="Google Shape;488;p41"/>
            <p:cNvGrpSpPr/>
            <p:nvPr/>
          </p:nvGrpSpPr>
          <p:grpSpPr>
            <a:xfrm>
              <a:off x="4526679" y="2800065"/>
              <a:ext cx="692700" cy="786589"/>
              <a:chOff x="4526679" y="2800065"/>
              <a:chExt cx="692700" cy="786589"/>
            </a:xfrm>
          </p:grpSpPr>
          <p:grpSp>
            <p:nvGrpSpPr>
              <p:cNvPr id="489" name="Google Shape;489;p41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90" name="Google Shape;490;p4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91" name="Google Shape;491;p4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92" name="Google Shape;492;p41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-GB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Feb</a:t>
                </a:r>
                <a:endParaRPr b="1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93" name="Google Shape;493;p41"/>
          <p:cNvGrpSpPr/>
          <p:nvPr/>
        </p:nvGrpSpPr>
        <p:grpSpPr>
          <a:xfrm>
            <a:off x="6150635" y="2487647"/>
            <a:ext cx="2721140" cy="788696"/>
            <a:chOff x="6435810" y="2702596"/>
            <a:chExt cx="2721140" cy="788696"/>
          </a:xfrm>
        </p:grpSpPr>
        <p:sp>
          <p:nvSpPr>
            <p:cNvPr id="494" name="Google Shape;494;p41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5" name="Google Shape;495;p41"/>
            <p:cNvGrpSpPr/>
            <p:nvPr/>
          </p:nvGrpSpPr>
          <p:grpSpPr>
            <a:xfrm>
              <a:off x="6435810" y="2702596"/>
              <a:ext cx="745800" cy="788696"/>
              <a:chOff x="6435810" y="2702596"/>
              <a:chExt cx="745800" cy="788696"/>
            </a:xfrm>
          </p:grpSpPr>
          <p:grpSp>
            <p:nvGrpSpPr>
              <p:cNvPr id="496" name="Google Shape;496;p41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97" name="Google Shape;497;p4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98" name="Google Shape;498;p4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99" name="Google Shape;499;p41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-GB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March</a:t>
                </a:r>
                <a:endParaRPr b="1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00" name="Google Shape;500;p41"/>
          <p:cNvGrpSpPr/>
          <p:nvPr/>
        </p:nvGrpSpPr>
        <p:grpSpPr>
          <a:xfrm>
            <a:off x="537950" y="1691841"/>
            <a:ext cx="2253600" cy="1306185"/>
            <a:chOff x="823125" y="1906790"/>
            <a:chExt cx="2253600" cy="1306185"/>
          </a:xfrm>
        </p:grpSpPr>
        <p:sp>
          <p:nvSpPr>
            <p:cNvPr id="501" name="Google Shape;501;p41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2" name="Google Shape;502;p41"/>
            <p:cNvGrpSpPr/>
            <p:nvPr/>
          </p:nvGrpSpPr>
          <p:grpSpPr>
            <a:xfrm>
              <a:off x="823125" y="1906790"/>
              <a:ext cx="2253600" cy="1305099"/>
              <a:chOff x="823125" y="1906790"/>
              <a:chExt cx="2253600" cy="1305099"/>
            </a:xfrm>
          </p:grpSpPr>
          <p:grpSp>
            <p:nvGrpSpPr>
              <p:cNvPr id="503" name="Google Shape;503;p41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504" name="Google Shape;504;p4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05" name="Google Shape;505;p4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06" name="Google Shape;506;p41"/>
              <p:cNvSpPr txBox="1"/>
              <p:nvPr/>
            </p:nvSpPr>
            <p:spPr>
              <a:xfrm>
                <a:off x="823125" y="1906790"/>
                <a:ext cx="2253600" cy="78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8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Project Initiation</a:t>
                </a:r>
                <a:endParaRPr b="1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279400" lvl="0" marL="269999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800"/>
                  <a:buFont typeface="Roboto"/>
                  <a:buChar char="●"/>
                </a:pPr>
                <a:r>
                  <a:rPr lang="en-GB" sz="8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Collected Audio Dataset</a:t>
                </a:r>
                <a:endParaRPr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279400" lvl="0" marL="269999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800"/>
                  <a:buFont typeface="Roboto"/>
                  <a:buChar char="●"/>
                </a:pPr>
                <a:r>
                  <a:rPr lang="en-GB" sz="8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Tech stack finalization</a:t>
                </a:r>
                <a:endParaRPr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279400" lvl="0" marL="269999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800"/>
                  <a:buFont typeface="Roboto"/>
                  <a:buChar char="●"/>
                </a:pPr>
                <a:r>
                  <a:rPr lang="en-GB" sz="8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Theme finalization</a:t>
                </a:r>
                <a:endParaRPr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07" name="Google Shape;507;p41"/>
          <p:cNvGrpSpPr/>
          <p:nvPr/>
        </p:nvGrpSpPr>
        <p:grpSpPr>
          <a:xfrm>
            <a:off x="2240420" y="2487647"/>
            <a:ext cx="2323757" cy="788696"/>
            <a:chOff x="2525595" y="2702596"/>
            <a:chExt cx="2323757" cy="788696"/>
          </a:xfrm>
        </p:grpSpPr>
        <p:sp>
          <p:nvSpPr>
            <p:cNvPr id="508" name="Google Shape;508;p41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9" name="Google Shape;509;p41"/>
            <p:cNvGrpSpPr/>
            <p:nvPr/>
          </p:nvGrpSpPr>
          <p:grpSpPr>
            <a:xfrm>
              <a:off x="2525595" y="2702596"/>
              <a:ext cx="745800" cy="788696"/>
              <a:chOff x="2525595" y="2702596"/>
              <a:chExt cx="745800" cy="788696"/>
            </a:xfrm>
          </p:grpSpPr>
          <p:sp>
            <p:nvSpPr>
              <p:cNvPr id="510" name="Google Shape;510;p41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-GB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Jan</a:t>
                </a:r>
                <a:endParaRPr b="1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511" name="Google Shape;511;p41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512" name="Google Shape;512;p4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13" name="Google Shape;513;p4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14" name="Google Shape;514;p41"/>
          <p:cNvSpPr txBox="1"/>
          <p:nvPr/>
        </p:nvSpPr>
        <p:spPr>
          <a:xfrm>
            <a:off x="2240425" y="3319612"/>
            <a:ext cx="22536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UI Completion</a:t>
            </a:r>
            <a:endParaRPr b="1"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2699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Front End completed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2699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 End initiation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2699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Raspberry Pi setup initiation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2699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Audio testing initiation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41"/>
          <p:cNvSpPr txBox="1"/>
          <p:nvPr/>
        </p:nvSpPr>
        <p:spPr>
          <a:xfrm>
            <a:off x="4255213" y="1573550"/>
            <a:ext cx="2253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r>
              <a:rPr b="1"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Configuration</a:t>
            </a:r>
            <a:endParaRPr b="1"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2699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Backend completed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2699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Communication channel initiation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2699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Raspberry Pi’s wireless configuration completed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2699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Audio testing completed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41"/>
          <p:cNvSpPr txBox="1"/>
          <p:nvPr/>
        </p:nvSpPr>
        <p:spPr>
          <a:xfrm>
            <a:off x="6384400" y="3276350"/>
            <a:ext cx="2253600" cy="14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Raspberry Pi Configuration and documentation</a:t>
            </a:r>
            <a:endParaRPr b="1"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2699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Communication routes setup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2699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Documentation initiated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2699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Char char="●"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Full Stack application configured in Raspberry Pi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/>
          <p:nvPr>
            <p:ph type="title"/>
          </p:nvPr>
        </p:nvSpPr>
        <p:spPr>
          <a:xfrm>
            <a:off x="1306400" y="87700"/>
            <a:ext cx="70389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UI Components</a:t>
            </a:r>
            <a:endParaRPr/>
          </a:p>
        </p:txBody>
      </p:sp>
      <p:pic>
        <p:nvPicPr>
          <p:cNvPr id="522" name="Google Shape;5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0" y="631889"/>
            <a:ext cx="7038899" cy="4402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3"/>
          <p:cNvSpPr txBox="1"/>
          <p:nvPr>
            <p:ph type="title"/>
          </p:nvPr>
        </p:nvSpPr>
        <p:spPr>
          <a:xfrm>
            <a:off x="1306400" y="87700"/>
            <a:ext cx="70389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UI Components</a:t>
            </a:r>
            <a:endParaRPr/>
          </a:p>
        </p:txBody>
      </p:sp>
      <p:pic>
        <p:nvPicPr>
          <p:cNvPr id="528" name="Google Shape;5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387" y="400625"/>
            <a:ext cx="6730926" cy="46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Works</a:t>
            </a:r>
            <a:endParaRPr/>
          </a:p>
        </p:txBody>
      </p:sp>
      <p:sp>
        <p:nvSpPr>
          <p:cNvPr id="534" name="Google Shape;534;p44"/>
          <p:cNvSpPr txBox="1"/>
          <p:nvPr/>
        </p:nvSpPr>
        <p:spPr>
          <a:xfrm>
            <a:off x="369500" y="1447475"/>
            <a:ext cx="9168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35" name="Google Shape;535;p44"/>
          <p:cNvSpPr txBox="1"/>
          <p:nvPr>
            <p:ph idx="1" type="body"/>
          </p:nvPr>
        </p:nvSpPr>
        <p:spPr>
          <a:xfrm>
            <a:off x="1286286" y="1447506"/>
            <a:ext cx="73521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u="sng">
                <a:solidFill>
                  <a:srgbClr val="FFFFFF"/>
                </a:solidFill>
              </a:rPr>
              <a:t>Custom Audio Adapter:</a:t>
            </a:r>
            <a:r>
              <a:rPr lang="en-GB">
                <a:solidFill>
                  <a:srgbClr val="FFFFFF"/>
                </a:solidFill>
              </a:rPr>
              <a:t> The proposed custom audio adapter board features multiple aux ports with individual gain control and audio mixing capabilities for a versatile and personalized audio experience.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6" name="Google Shape;536;p44"/>
          <p:cNvSpPr txBox="1"/>
          <p:nvPr/>
        </p:nvSpPr>
        <p:spPr>
          <a:xfrm>
            <a:off x="369500" y="2256265"/>
            <a:ext cx="9168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37" name="Google Shape;537;p44"/>
          <p:cNvSpPr txBox="1"/>
          <p:nvPr>
            <p:ph idx="1" type="body"/>
          </p:nvPr>
        </p:nvSpPr>
        <p:spPr>
          <a:xfrm>
            <a:off x="1286275" y="2256300"/>
            <a:ext cx="73521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u="sng">
                <a:solidFill>
                  <a:srgbClr val="FFFFFF"/>
                </a:solidFill>
              </a:rPr>
              <a:t>Optimizing Graph Rendering:</a:t>
            </a:r>
            <a:r>
              <a:rPr lang="en-GB">
                <a:solidFill>
                  <a:srgbClr val="FFFFFF"/>
                </a:solidFill>
              </a:rPr>
              <a:t> Future plans could involve implementing a new client-side module to accelerate graph rendering and updates, ensuring a faster and more responsive display.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8" name="Google Shape;538;p44"/>
          <p:cNvSpPr txBox="1"/>
          <p:nvPr/>
        </p:nvSpPr>
        <p:spPr>
          <a:xfrm>
            <a:off x="369500" y="2932056"/>
            <a:ext cx="9168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39" name="Google Shape;539;p44"/>
          <p:cNvSpPr txBox="1"/>
          <p:nvPr>
            <p:ph idx="1" type="body"/>
          </p:nvPr>
        </p:nvSpPr>
        <p:spPr>
          <a:xfrm>
            <a:off x="1286286" y="2932074"/>
            <a:ext cx="73521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u="sng">
                <a:solidFill>
                  <a:srgbClr val="FFFFFF"/>
                </a:solidFill>
              </a:rPr>
              <a:t>Enhancing Security Measures:</a:t>
            </a:r>
            <a:r>
              <a:rPr lang="en-GB">
                <a:solidFill>
                  <a:srgbClr val="FFFFFF"/>
                </a:solidFill>
              </a:rPr>
              <a:t> In future developments, a key focus will be on fortifying the application's security by incorporating robust cybersecurity features, enhancing protection against potential threats and ensuring user data integrity.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0" name="Google Shape;540;p44"/>
          <p:cNvSpPr txBox="1"/>
          <p:nvPr/>
        </p:nvSpPr>
        <p:spPr>
          <a:xfrm>
            <a:off x="369500" y="3740856"/>
            <a:ext cx="9168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41" name="Google Shape;541;p44"/>
          <p:cNvSpPr txBox="1"/>
          <p:nvPr>
            <p:ph idx="1" type="body"/>
          </p:nvPr>
        </p:nvSpPr>
        <p:spPr>
          <a:xfrm>
            <a:off x="1286286" y="3740874"/>
            <a:ext cx="73521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u="sng">
                <a:solidFill>
                  <a:srgbClr val="FFFFFF"/>
                </a:solidFill>
              </a:rPr>
              <a:t>Towards Seamless Connectivity:</a:t>
            </a:r>
            <a:r>
              <a:rPr lang="en-GB">
                <a:solidFill>
                  <a:srgbClr val="FFFFFF"/>
                </a:solidFill>
              </a:rPr>
              <a:t> In the upcoming updates, the application could be enhanced to provide live updates across multiple connected devices, preventing resource deadlocks and ensuring a seamless user experience.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5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547" name="Google Shape;547;p45"/>
          <p:cNvGrpSpPr/>
          <p:nvPr/>
        </p:nvGrpSpPr>
        <p:grpSpPr>
          <a:xfrm>
            <a:off x="3872170" y="1573041"/>
            <a:ext cx="3159984" cy="2439109"/>
            <a:chOff x="3553042" y="1657806"/>
            <a:chExt cx="3461100" cy="2671532"/>
          </a:xfrm>
        </p:grpSpPr>
        <p:sp>
          <p:nvSpPr>
            <p:cNvPr id="548" name="Google Shape;548;p4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6" name="Google Shape;556;p45"/>
          <p:cNvPicPr preferRelativeResize="0"/>
          <p:nvPr/>
        </p:nvPicPr>
        <p:blipFill rotWithShape="1">
          <a:blip r:embed="rId3">
            <a:alphaModFix/>
          </a:blip>
          <a:srcRect b="4404" l="0" r="0" t="4413"/>
          <a:stretch/>
        </p:blipFill>
        <p:spPr>
          <a:xfrm>
            <a:off x="3920480" y="1625188"/>
            <a:ext cx="3063300" cy="174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7" name="Google Shape;557;p45"/>
          <p:cNvGrpSpPr/>
          <p:nvPr/>
        </p:nvGrpSpPr>
        <p:grpSpPr>
          <a:xfrm>
            <a:off x="6567830" y="2565804"/>
            <a:ext cx="1024386" cy="1522884"/>
            <a:chOff x="6505573" y="2745170"/>
            <a:chExt cx="1122000" cy="1668000"/>
          </a:xfrm>
        </p:grpSpPr>
        <p:sp>
          <p:nvSpPr>
            <p:cNvPr id="558" name="Google Shape;558;p4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2" name="Google Shape;562;p45"/>
          <p:cNvPicPr preferRelativeResize="0"/>
          <p:nvPr/>
        </p:nvPicPr>
        <p:blipFill rotWithShape="1">
          <a:blip r:embed="rId3">
            <a:alphaModFix/>
          </a:blip>
          <a:srcRect b="0" l="25995" r="25990" t="0"/>
          <a:stretch/>
        </p:blipFill>
        <p:spPr>
          <a:xfrm>
            <a:off x="6567447" y="263332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5"/>
          <p:cNvSpPr/>
          <p:nvPr/>
        </p:nvSpPr>
        <p:spPr>
          <a:xfrm flipH="1">
            <a:off x="6567361" y="263354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4" name="Google Shape;564;p45"/>
          <p:cNvGrpSpPr/>
          <p:nvPr/>
        </p:nvGrpSpPr>
        <p:grpSpPr>
          <a:xfrm>
            <a:off x="6211195" y="3141447"/>
            <a:ext cx="520684" cy="1036470"/>
            <a:chOff x="9543736" y="4486132"/>
            <a:chExt cx="570300" cy="1135235"/>
          </a:xfrm>
        </p:grpSpPr>
        <p:sp>
          <p:nvSpPr>
            <p:cNvPr id="565" name="Google Shape;565;p4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5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5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9" name="Google Shape;569;p45"/>
          <p:cNvPicPr preferRelativeResize="0"/>
          <p:nvPr/>
        </p:nvPicPr>
        <p:blipFill rotWithShape="1">
          <a:blip r:embed="rId3">
            <a:alphaModFix/>
          </a:blip>
          <a:srcRect b="0" l="31701" r="31701" t="0"/>
          <a:stretch/>
        </p:blipFill>
        <p:spPr>
          <a:xfrm>
            <a:off x="6210762" y="314110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70" name="Google Shape;570;p45"/>
          <p:cNvSpPr/>
          <p:nvPr/>
        </p:nvSpPr>
        <p:spPr>
          <a:xfrm flipH="1">
            <a:off x="6210634" y="316225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1" name="Google Shape;571;p45"/>
          <p:cNvGrpSpPr/>
          <p:nvPr/>
        </p:nvGrpSpPr>
        <p:grpSpPr>
          <a:xfrm>
            <a:off x="7370154" y="3462911"/>
            <a:ext cx="455496" cy="692277"/>
            <a:chOff x="7384375" y="3728000"/>
            <a:chExt cx="498900" cy="758244"/>
          </a:xfrm>
        </p:grpSpPr>
        <p:sp>
          <p:nvSpPr>
            <p:cNvPr id="572" name="Google Shape;572;p45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5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5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5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Google Shape;576;p45"/>
          <p:cNvGrpSpPr/>
          <p:nvPr/>
        </p:nvGrpSpPr>
        <p:grpSpPr>
          <a:xfrm>
            <a:off x="7370186" y="3581308"/>
            <a:ext cx="478081" cy="462776"/>
            <a:chOff x="7384385" y="3857442"/>
            <a:chExt cx="523637" cy="506874"/>
          </a:xfrm>
        </p:grpSpPr>
        <p:sp>
          <p:nvSpPr>
            <p:cNvPr id="577" name="Google Shape;577;p45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8" name="Google Shape;578;p45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79" name="Google Shape;579;p45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45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581" name="Google Shape;581;p45"/>
          <p:cNvPicPr preferRelativeResize="0"/>
          <p:nvPr/>
        </p:nvPicPr>
        <p:blipFill rotWithShape="1">
          <a:blip r:embed="rId3">
            <a:alphaModFix/>
          </a:blip>
          <a:srcRect b="0" l="18655" r="18655" t="0"/>
          <a:stretch/>
        </p:blipFill>
        <p:spPr>
          <a:xfrm>
            <a:off x="7397255" y="361009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82" name="Google Shape;582;p45"/>
          <p:cNvGrpSpPr/>
          <p:nvPr/>
        </p:nvGrpSpPr>
        <p:grpSpPr>
          <a:xfrm>
            <a:off x="7916193" y="3462911"/>
            <a:ext cx="435785" cy="692277"/>
            <a:chOff x="7982421" y="3727763"/>
            <a:chExt cx="477311" cy="758244"/>
          </a:xfrm>
        </p:grpSpPr>
        <p:sp>
          <p:nvSpPr>
            <p:cNvPr id="583" name="Google Shape;583;p45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5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5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5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5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5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5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5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1" name="Google Shape;591;p45"/>
          <p:cNvPicPr preferRelativeResize="0"/>
          <p:nvPr/>
        </p:nvPicPr>
        <p:blipFill rotWithShape="1">
          <a:blip r:embed="rId3">
            <a:alphaModFix/>
          </a:blip>
          <a:srcRect b="0" l="22437" r="22432" t="0"/>
          <a:stretch/>
        </p:blipFill>
        <p:spPr>
          <a:xfrm>
            <a:off x="7932585" y="360611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310" name="Google Shape;310;p30"/>
          <p:cNvSpPr txBox="1"/>
          <p:nvPr>
            <p:ph idx="1" type="body"/>
          </p:nvPr>
        </p:nvSpPr>
        <p:spPr>
          <a:xfrm>
            <a:off x="4368925" y="965800"/>
            <a:ext cx="4318500" cy="308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/>
              <a:t>Accurate Sound Representation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Realistic User Interface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Remote connectivity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System independent Software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Compatibility and Portability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Interactive Learning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Educational Content - Personalised Learning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Customization Options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/>
          <p:nvPr>
            <p:ph type="title"/>
          </p:nvPr>
        </p:nvSpPr>
        <p:spPr>
          <a:xfrm>
            <a:off x="416350" y="314950"/>
            <a:ext cx="70389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- Sound</a:t>
            </a:r>
            <a:endParaRPr/>
          </a:p>
        </p:txBody>
      </p:sp>
      <p:grpSp>
        <p:nvGrpSpPr>
          <p:cNvPr id="316" name="Google Shape;316;p31"/>
          <p:cNvGrpSpPr/>
          <p:nvPr/>
        </p:nvGrpSpPr>
        <p:grpSpPr>
          <a:xfrm>
            <a:off x="128898" y="938251"/>
            <a:ext cx="2793553" cy="4069062"/>
            <a:chOff x="1118224" y="283725"/>
            <a:chExt cx="2090826" cy="4076400"/>
          </a:xfrm>
        </p:grpSpPr>
        <p:sp>
          <p:nvSpPr>
            <p:cNvPr id="317" name="Google Shape;317;p31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118224" y="341753"/>
              <a:ext cx="2030400" cy="1176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C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1256130" y="749082"/>
              <a:ext cx="1815000" cy="2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0D5CD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(40 Sounds)</a:t>
              </a:r>
              <a:endParaRPr sz="1000">
                <a:solidFill>
                  <a:srgbClr val="0D5CD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1178664" y="1037508"/>
              <a:ext cx="1026600" cy="10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0D5CDF"/>
                  </a:solidFill>
                  <a:latin typeface="Roboto"/>
                  <a:ea typeface="Roboto"/>
                  <a:cs typeface="Roboto"/>
                  <a:sym typeface="Roboto"/>
                </a:rPr>
                <a:t>Location:</a:t>
              </a:r>
              <a:endParaRPr sz="7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5CDF"/>
                </a:buClr>
                <a:buSzPts val="700"/>
                <a:buFont typeface="Roboto"/>
                <a:buChar char="●"/>
              </a:pPr>
              <a:r>
                <a:rPr lang="en-GB" sz="700">
                  <a:solidFill>
                    <a:srgbClr val="0D5CDF"/>
                  </a:solidFill>
                  <a:latin typeface="Roboto"/>
                  <a:ea typeface="Roboto"/>
                  <a:cs typeface="Roboto"/>
                  <a:sym typeface="Roboto"/>
                </a:rPr>
                <a:t>Mitral Valve</a:t>
              </a:r>
              <a:endParaRPr sz="7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5CDF"/>
                </a:buClr>
                <a:buSzPts val="700"/>
                <a:buFont typeface="Roboto"/>
                <a:buChar char="●"/>
              </a:pPr>
              <a:r>
                <a:rPr lang="en-GB" sz="700">
                  <a:solidFill>
                    <a:srgbClr val="0D5CDF"/>
                  </a:solidFill>
                  <a:latin typeface="Roboto"/>
                  <a:ea typeface="Roboto"/>
                  <a:cs typeface="Roboto"/>
                  <a:sym typeface="Roboto"/>
                </a:rPr>
                <a:t>Aortic Valve</a:t>
              </a:r>
              <a:endParaRPr sz="7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1225913" y="283732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600">
                  <a:solidFill>
                    <a:srgbClr val="0D5CDF"/>
                  </a:solidFill>
                  <a:latin typeface="Roboto"/>
                  <a:ea typeface="Roboto"/>
                  <a:cs typeface="Roboto"/>
                  <a:sym typeface="Roboto"/>
                </a:rPr>
                <a:t>Heart</a:t>
              </a:r>
              <a:endParaRPr sz="2600">
                <a:solidFill>
                  <a:srgbClr val="0D5CD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 rot="5400000">
              <a:off x="1999304" y="1519682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1148425" y="1920168"/>
              <a:ext cx="1481100" cy="21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Acute myocardial infarction</a:t>
              </a:r>
              <a:endPara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Acute pericarditis</a:t>
              </a:r>
              <a:endPara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Aortic stenosis &amp; regurgitation</a:t>
              </a:r>
              <a:endPara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Aortic valve regurgitation</a:t>
              </a:r>
              <a:endPara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Aortic valve stenosis</a:t>
              </a:r>
              <a:endPara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Atrial septal defect</a:t>
              </a:r>
              <a:endPara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Austin flint murmur</a:t>
              </a:r>
              <a:endPara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Coarctation of the aorta</a:t>
              </a:r>
              <a:endPara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Congestive heart failure</a:t>
              </a:r>
              <a:endPara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Continuous murmur</a:t>
              </a:r>
              <a:endPara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Diastolic murmur</a:t>
              </a:r>
              <a:endPara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Dilated cardiomyopathy</a:t>
              </a:r>
              <a:endPara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Early systolic murmur</a:t>
              </a:r>
              <a:endPara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Fourth heart sound gallop</a:t>
              </a:r>
              <a:endPara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Functional murmur</a:t>
              </a:r>
              <a:endPara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Holosystolic murmur</a:t>
              </a:r>
              <a:endPara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Hypertrophic cardiomyopathy</a:t>
              </a:r>
              <a:endPara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Mid-systolic murmur</a:t>
              </a:r>
              <a:endPara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Mitral stenosis &amp; regurgitation</a:t>
              </a:r>
              <a:endPara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4" name="Google Shape;324;p31"/>
          <p:cNvGrpSpPr/>
          <p:nvPr/>
        </p:nvGrpSpPr>
        <p:grpSpPr>
          <a:xfrm>
            <a:off x="2958525" y="938249"/>
            <a:ext cx="2166941" cy="4069062"/>
            <a:chOff x="1118216" y="283725"/>
            <a:chExt cx="2090834" cy="4076400"/>
          </a:xfrm>
        </p:grpSpPr>
        <p:sp>
          <p:nvSpPr>
            <p:cNvPr id="325" name="Google Shape;325;p31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1118216" y="341753"/>
              <a:ext cx="2030400" cy="12111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C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1118291" y="1016745"/>
              <a:ext cx="1233600" cy="121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rgbClr val="0D5CDF"/>
                  </a:solidFill>
                  <a:latin typeface="Roboto"/>
                  <a:ea typeface="Roboto"/>
                  <a:cs typeface="Roboto"/>
                  <a:sym typeface="Roboto"/>
                </a:rPr>
                <a:t>Location:</a:t>
              </a:r>
              <a:endParaRPr sz="6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667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5CDF"/>
                </a:buClr>
                <a:buSzPts val="600"/>
                <a:buFont typeface="Roboto"/>
                <a:buChar char="●"/>
              </a:pPr>
              <a:r>
                <a:rPr lang="en-GB" sz="600">
                  <a:solidFill>
                    <a:srgbClr val="0D5CDF"/>
                  </a:solidFill>
                  <a:latin typeface="Roboto"/>
                  <a:ea typeface="Roboto"/>
                  <a:cs typeface="Roboto"/>
                  <a:sym typeface="Roboto"/>
                </a:rPr>
                <a:t>Left Upper Lobe</a:t>
              </a:r>
              <a:endParaRPr sz="6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667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5CDF"/>
                </a:buClr>
                <a:buSzPts val="600"/>
                <a:buFont typeface="Roboto"/>
                <a:buChar char="●"/>
              </a:pPr>
              <a:r>
                <a:rPr lang="en-GB" sz="600">
                  <a:solidFill>
                    <a:srgbClr val="0D5CDF"/>
                  </a:solidFill>
                  <a:latin typeface="Roboto"/>
                  <a:ea typeface="Roboto"/>
                  <a:cs typeface="Roboto"/>
                  <a:sym typeface="Roboto"/>
                </a:rPr>
                <a:t>Left Middle Lobe</a:t>
              </a:r>
              <a:endParaRPr sz="6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667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5CDF"/>
                </a:buClr>
                <a:buSzPts val="600"/>
                <a:buFont typeface="Roboto"/>
                <a:buChar char="●"/>
              </a:pPr>
              <a:r>
                <a:rPr lang="en-GB" sz="600">
                  <a:solidFill>
                    <a:srgbClr val="0D5CDF"/>
                  </a:solidFill>
                  <a:latin typeface="Roboto"/>
                  <a:ea typeface="Roboto"/>
                  <a:cs typeface="Roboto"/>
                  <a:sym typeface="Roboto"/>
                </a:rPr>
                <a:t>Left Lower Lobe</a:t>
              </a:r>
              <a:endParaRPr sz="6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1256139" y="341756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600">
                  <a:solidFill>
                    <a:srgbClr val="0D5CDF"/>
                  </a:solidFill>
                  <a:latin typeface="Roboto"/>
                  <a:ea typeface="Roboto"/>
                  <a:cs typeface="Roboto"/>
                  <a:sym typeface="Roboto"/>
                </a:rPr>
                <a:t>Lungs</a:t>
              </a:r>
              <a:endParaRPr sz="2600">
                <a:solidFill>
                  <a:srgbClr val="0D5CD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 rot="5400000">
              <a:off x="1969096" y="1555580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118216" y="1920167"/>
              <a:ext cx="2030400" cy="23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Amphoric respiration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Bronchial respiration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Bronchovesicular respiration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Coarse crackles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Diminished vesicular respiration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Fine crackles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Gurgling rhonchi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Harsh respiration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Pleural friction rub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rhonchi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stridor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Vesicular respiration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wheezes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asthma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covid-19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1" name="Google Shape;331;p31"/>
          <p:cNvGrpSpPr/>
          <p:nvPr/>
        </p:nvGrpSpPr>
        <p:grpSpPr>
          <a:xfrm>
            <a:off x="5161430" y="938262"/>
            <a:ext cx="1870234" cy="4069062"/>
            <a:chOff x="1118235" y="283725"/>
            <a:chExt cx="2090815" cy="4076400"/>
          </a:xfrm>
        </p:grpSpPr>
        <p:sp>
          <p:nvSpPr>
            <p:cNvPr id="332" name="Google Shape;332;p31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118235" y="341749"/>
              <a:ext cx="2030400" cy="1594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C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225921" y="1037515"/>
              <a:ext cx="1815000" cy="8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0D5CDF"/>
                  </a:solidFill>
                  <a:latin typeface="Roboto"/>
                  <a:ea typeface="Roboto"/>
                  <a:cs typeface="Roboto"/>
                  <a:sym typeface="Roboto"/>
                </a:rPr>
                <a:t>Location:</a:t>
              </a:r>
              <a:endParaRPr sz="8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5CDF"/>
                </a:buClr>
                <a:buSzPts val="800"/>
                <a:buFont typeface="Roboto"/>
                <a:buChar char="●"/>
              </a:pPr>
              <a:r>
                <a:rPr lang="en-GB" sz="800">
                  <a:solidFill>
                    <a:srgbClr val="0D5CDF"/>
                  </a:solidFill>
                  <a:latin typeface="Roboto"/>
                  <a:ea typeface="Roboto"/>
                  <a:cs typeface="Roboto"/>
                  <a:sym typeface="Roboto"/>
                </a:rPr>
                <a:t>Left Upper Quadrant</a:t>
              </a:r>
              <a:endParaRPr sz="8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5CDF"/>
                </a:buClr>
                <a:buSzPts val="800"/>
                <a:buFont typeface="Roboto"/>
                <a:buChar char="●"/>
              </a:pPr>
              <a:r>
                <a:rPr lang="en-GB" sz="800">
                  <a:solidFill>
                    <a:srgbClr val="0D5CDF"/>
                  </a:solidFill>
                  <a:latin typeface="Roboto"/>
                  <a:ea typeface="Roboto"/>
                  <a:cs typeface="Roboto"/>
                  <a:sym typeface="Roboto"/>
                </a:rPr>
                <a:t>Left Lower Quadrant</a:t>
              </a:r>
              <a:endParaRPr sz="8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5CDF"/>
                </a:buClr>
                <a:buSzPts val="800"/>
                <a:buFont typeface="Roboto"/>
                <a:buChar char="●"/>
              </a:pPr>
              <a:r>
                <a:rPr lang="en-GB" sz="800">
                  <a:solidFill>
                    <a:srgbClr val="0D5CDF"/>
                  </a:solidFill>
                  <a:latin typeface="Roboto"/>
                  <a:ea typeface="Roboto"/>
                  <a:cs typeface="Roboto"/>
                  <a:sym typeface="Roboto"/>
                </a:rPr>
                <a:t>Right Upper Quadrant</a:t>
              </a:r>
              <a:endParaRPr sz="8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5CDF"/>
                </a:buClr>
                <a:buSzPts val="800"/>
                <a:buFont typeface="Roboto"/>
                <a:buChar char="●"/>
              </a:pPr>
              <a:r>
                <a:rPr lang="en-GB" sz="800">
                  <a:solidFill>
                    <a:srgbClr val="0D5CDF"/>
                  </a:solidFill>
                  <a:latin typeface="Roboto"/>
                  <a:ea typeface="Roboto"/>
                  <a:cs typeface="Roboto"/>
                  <a:sym typeface="Roboto"/>
                </a:rPr>
                <a:t>Right Lower Quadrant</a:t>
              </a:r>
              <a:endParaRPr sz="8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1256139" y="341756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600">
                  <a:solidFill>
                    <a:srgbClr val="0D5CDF"/>
                  </a:solidFill>
                  <a:latin typeface="Roboto"/>
                  <a:ea typeface="Roboto"/>
                  <a:cs typeface="Roboto"/>
                  <a:sym typeface="Roboto"/>
                </a:rPr>
                <a:t>Bowel</a:t>
              </a:r>
              <a:endParaRPr sz="2600">
                <a:solidFill>
                  <a:srgbClr val="0D5CD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1"/>
            <p:cNvSpPr/>
            <p:nvPr/>
          </p:nvSpPr>
          <p:spPr>
            <a:xfrm rot="5400000">
              <a:off x="1999296" y="1955550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1148372" y="2289154"/>
              <a:ext cx="2030400" cy="18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borborygmus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Bruits due to renal arteries stenosis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capotement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constipation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Crohns disease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diarrhea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Hyperactive sounds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Hypoactive sounds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Irritable bowel syndrome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Normal bowel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Normal bowel sound with bruits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Paralytic ileus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Peritoneal friction rub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Ulcerative colitis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8" name="Google Shape;338;p31"/>
          <p:cNvGrpSpPr/>
          <p:nvPr/>
        </p:nvGrpSpPr>
        <p:grpSpPr>
          <a:xfrm>
            <a:off x="7067505" y="938251"/>
            <a:ext cx="1870248" cy="4069062"/>
            <a:chOff x="1118235" y="283725"/>
            <a:chExt cx="2090831" cy="4076400"/>
          </a:xfrm>
        </p:grpSpPr>
        <p:sp>
          <p:nvSpPr>
            <p:cNvPr id="339" name="Google Shape;339;p31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1118235" y="341749"/>
              <a:ext cx="2030400" cy="1169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C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1226004" y="1037509"/>
              <a:ext cx="1815000" cy="47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0D5CDF"/>
                  </a:solidFill>
                  <a:latin typeface="Roboto"/>
                  <a:ea typeface="Roboto"/>
                  <a:cs typeface="Roboto"/>
                  <a:sym typeface="Roboto"/>
                </a:rPr>
                <a:t>Location: </a:t>
              </a:r>
              <a:endParaRPr sz="8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800">
                  <a:solidFill>
                    <a:srgbClr val="0D5CDF"/>
                  </a:solidFill>
                  <a:latin typeface="Roboto"/>
                  <a:ea typeface="Roboto"/>
                  <a:cs typeface="Roboto"/>
                  <a:sym typeface="Roboto"/>
                </a:rPr>
                <a:t>No Locations specified</a:t>
              </a:r>
              <a:endParaRPr i="1" sz="8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1225927" y="341756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600">
                  <a:solidFill>
                    <a:srgbClr val="0D5CDF"/>
                  </a:solidFill>
                  <a:latin typeface="Roboto"/>
                  <a:ea typeface="Roboto"/>
                  <a:cs typeface="Roboto"/>
                  <a:sym typeface="Roboto"/>
                </a:rPr>
                <a:t>Korotkoff</a:t>
              </a:r>
              <a:endParaRPr sz="2600">
                <a:solidFill>
                  <a:srgbClr val="0D5CD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rot="5400000">
              <a:off x="1969098" y="1518407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1178666" y="1952434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Tapping</a:t>
              </a:r>
              <a:b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Swishing</a:t>
              </a:r>
              <a:b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Knocking</a:t>
              </a:r>
              <a:b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Muffling</a:t>
              </a:r>
              <a:b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Silent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5" name="Google Shape;345;p31"/>
          <p:cNvSpPr/>
          <p:nvPr/>
        </p:nvSpPr>
        <p:spPr>
          <a:xfrm>
            <a:off x="3230138" y="1378212"/>
            <a:ext cx="162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D5CDF"/>
                </a:solidFill>
                <a:latin typeface="Roboto Medium"/>
                <a:ea typeface="Roboto Medium"/>
                <a:cs typeface="Roboto Medium"/>
                <a:sym typeface="Roboto Medium"/>
              </a:rPr>
              <a:t>(18 Sounds)</a:t>
            </a:r>
            <a:endParaRPr sz="1000">
              <a:solidFill>
                <a:srgbClr val="0D5CD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5284688" y="1378212"/>
            <a:ext cx="162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D5CDF"/>
                </a:solidFill>
                <a:latin typeface="Roboto Medium"/>
                <a:ea typeface="Roboto Medium"/>
                <a:cs typeface="Roboto Medium"/>
                <a:sym typeface="Roboto Medium"/>
              </a:rPr>
              <a:t>(14 Sounds)</a:t>
            </a:r>
            <a:endParaRPr sz="1000">
              <a:solidFill>
                <a:srgbClr val="0D5CD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7190813" y="1378212"/>
            <a:ext cx="162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D5CDF"/>
                </a:solidFill>
                <a:latin typeface="Roboto Medium"/>
                <a:ea typeface="Roboto Medium"/>
                <a:cs typeface="Roboto Medium"/>
                <a:sym typeface="Roboto Medium"/>
              </a:rPr>
              <a:t>(5 Sounds)</a:t>
            </a:r>
            <a:endParaRPr sz="1000">
              <a:solidFill>
                <a:srgbClr val="0D5CD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1432775" y="1671150"/>
            <a:ext cx="13416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5CDF"/>
              </a:buClr>
              <a:buSzPts val="700"/>
              <a:buFont typeface="Roboto"/>
              <a:buChar char="●"/>
            </a:pPr>
            <a:r>
              <a:rPr lang="en-GB" sz="7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rPr>
              <a:t>Pulmonary Valve</a:t>
            </a:r>
            <a:endParaRPr sz="700">
              <a:solidFill>
                <a:srgbClr val="0D5CD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5CDF"/>
              </a:buClr>
              <a:buSzPts val="700"/>
              <a:buFont typeface="Roboto"/>
              <a:buChar char="●"/>
            </a:pPr>
            <a:r>
              <a:rPr lang="en-GB" sz="7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rPr>
              <a:t>Tricuspid Valve</a:t>
            </a:r>
            <a:endParaRPr sz="700">
              <a:solidFill>
                <a:srgbClr val="0D5CD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5CDF"/>
              </a:buClr>
              <a:buSzPts val="700"/>
              <a:buFont typeface="Roboto"/>
              <a:buChar char="●"/>
            </a:pPr>
            <a:r>
              <a:rPr lang="en-GB" sz="7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rPr>
              <a:t>Erb’s Point</a:t>
            </a:r>
            <a:endParaRPr sz="700">
              <a:solidFill>
                <a:srgbClr val="0D5CD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D5CD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3847000" y="1799175"/>
            <a:ext cx="12786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5CDF"/>
              </a:buClr>
              <a:buSzPts val="600"/>
              <a:buFont typeface="Roboto"/>
              <a:buChar char="●"/>
            </a:pPr>
            <a:r>
              <a:rPr lang="en-GB" sz="6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rPr>
              <a:t>Right Upper Lobe</a:t>
            </a:r>
            <a:endParaRPr sz="600">
              <a:solidFill>
                <a:srgbClr val="0D5CD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5CDF"/>
              </a:buClr>
              <a:buSzPts val="600"/>
              <a:buFont typeface="Roboto"/>
              <a:buChar char="●"/>
            </a:pPr>
            <a:r>
              <a:rPr lang="en-GB" sz="6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rPr>
              <a:t>Right Middle Lobe</a:t>
            </a:r>
            <a:endParaRPr sz="600">
              <a:solidFill>
                <a:srgbClr val="0D5CD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5CDF"/>
              </a:buClr>
              <a:buSzPts val="600"/>
              <a:buFont typeface="Roboto"/>
              <a:buChar char="●"/>
            </a:pPr>
            <a:r>
              <a:rPr lang="en-GB" sz="600">
                <a:solidFill>
                  <a:srgbClr val="0D5CDF"/>
                </a:solidFill>
                <a:latin typeface="Roboto"/>
                <a:ea typeface="Roboto"/>
                <a:cs typeface="Roboto"/>
                <a:sym typeface="Roboto"/>
              </a:rPr>
              <a:t>Right Lower Lobe</a:t>
            </a:r>
            <a:endParaRPr sz="600">
              <a:solidFill>
                <a:srgbClr val="0D5CD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1432775" y="2528775"/>
            <a:ext cx="1955700" cy="13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itral stenosis &amp; tricuspid regurgitation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Mitral valve prelapse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Mitral valve regurgitation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Mitral valve stenosis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Normal heart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Opening snap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Patent ductus arteriosus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Pericardial rub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Pulmonary hypertension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Pulmonary valve regurgitation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Pulmonary valve stenosis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Split first heart sound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Split second heart sound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Stills murmur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Systemic hypertension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Tetralogy of fallot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Third heart sound gallop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Tricuspid valve regurgitation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Ventricular aneurysm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Ventricular septal defect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2"/>
          <p:cNvSpPr txBox="1"/>
          <p:nvPr>
            <p:ph type="title"/>
          </p:nvPr>
        </p:nvSpPr>
        <p:spPr>
          <a:xfrm>
            <a:off x="1297500" y="393750"/>
            <a:ext cx="70389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 Used - Software</a:t>
            </a:r>
            <a:endParaRPr/>
          </a:p>
        </p:txBody>
      </p:sp>
      <p:sp>
        <p:nvSpPr>
          <p:cNvPr id="356" name="Google Shape;356;p32"/>
          <p:cNvSpPr txBox="1"/>
          <p:nvPr/>
        </p:nvSpPr>
        <p:spPr>
          <a:xfrm>
            <a:off x="1234525" y="1152875"/>
            <a:ext cx="1381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Framework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5512975" y="888450"/>
            <a:ext cx="1381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Front-End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8" name="Google Shape;358;p32"/>
          <p:cNvSpPr txBox="1"/>
          <p:nvPr/>
        </p:nvSpPr>
        <p:spPr>
          <a:xfrm>
            <a:off x="5512987" y="3586513"/>
            <a:ext cx="1381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9" name="Google Shape;359;p32"/>
          <p:cNvSpPr txBox="1"/>
          <p:nvPr/>
        </p:nvSpPr>
        <p:spPr>
          <a:xfrm>
            <a:off x="1234525" y="3616975"/>
            <a:ext cx="1381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60" name="Google Shape;360;p32"/>
          <p:cNvPicPr preferRelativeResize="0"/>
          <p:nvPr/>
        </p:nvPicPr>
        <p:blipFill rotWithShape="1">
          <a:blip r:embed="rId3">
            <a:alphaModFix/>
          </a:blip>
          <a:srcRect b="12594" l="0" r="0" t="9760"/>
          <a:stretch/>
        </p:blipFill>
        <p:spPr>
          <a:xfrm>
            <a:off x="723625" y="1610502"/>
            <a:ext cx="2403000" cy="84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32"/>
          <p:cNvCxnSpPr/>
          <p:nvPr/>
        </p:nvCxnSpPr>
        <p:spPr>
          <a:xfrm>
            <a:off x="394875" y="3504875"/>
            <a:ext cx="81711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32"/>
          <p:cNvCxnSpPr/>
          <p:nvPr/>
        </p:nvCxnSpPr>
        <p:spPr>
          <a:xfrm>
            <a:off x="3644238" y="1085950"/>
            <a:ext cx="1200" cy="38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3" name="Google Shape;3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700" y="1434123"/>
            <a:ext cx="1496682" cy="149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948" y="3942475"/>
            <a:ext cx="1877750" cy="88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8850" y="1434125"/>
            <a:ext cx="1059629" cy="14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2"/>
          <p:cNvPicPr preferRelativeResize="0"/>
          <p:nvPr/>
        </p:nvPicPr>
        <p:blipFill rotWithShape="1">
          <a:blip r:embed="rId7">
            <a:alphaModFix/>
          </a:blip>
          <a:srcRect b="0" l="21648" r="0" t="0"/>
          <a:stretch/>
        </p:blipFill>
        <p:spPr>
          <a:xfrm>
            <a:off x="6742521" y="1434125"/>
            <a:ext cx="1823454" cy="148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2"/>
          <p:cNvPicPr preferRelativeResize="0"/>
          <p:nvPr/>
        </p:nvPicPr>
        <p:blipFill rotWithShape="1">
          <a:blip r:embed="rId8">
            <a:alphaModFix/>
          </a:blip>
          <a:srcRect b="21863" l="0" r="0" t="17906"/>
          <a:stretch/>
        </p:blipFill>
        <p:spPr>
          <a:xfrm>
            <a:off x="4579563" y="3982838"/>
            <a:ext cx="3248025" cy="8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2"/>
          <p:cNvPicPr preferRelativeResize="0"/>
          <p:nvPr/>
        </p:nvPicPr>
        <p:blipFill rotWithShape="1">
          <a:blip r:embed="rId9">
            <a:alphaModFix/>
          </a:blip>
          <a:srcRect b="18657" l="0" r="0" t="15510"/>
          <a:stretch/>
        </p:blipFill>
        <p:spPr>
          <a:xfrm>
            <a:off x="723625" y="2571750"/>
            <a:ext cx="2403000" cy="790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/>
          <p:nvPr>
            <p:ph type="title"/>
          </p:nvPr>
        </p:nvSpPr>
        <p:spPr>
          <a:xfrm>
            <a:off x="1297500" y="393750"/>
            <a:ext cx="70389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 Used - Operating System</a:t>
            </a:r>
            <a:endParaRPr/>
          </a:p>
        </p:txBody>
      </p:sp>
      <p:pic>
        <p:nvPicPr>
          <p:cNvPr id="374" name="Google Shape;374;p33"/>
          <p:cNvPicPr preferRelativeResize="0"/>
          <p:nvPr/>
        </p:nvPicPr>
        <p:blipFill rotWithShape="1">
          <a:blip r:embed="rId3">
            <a:alphaModFix/>
          </a:blip>
          <a:srcRect b="4393" l="15026" r="23438" t="7392"/>
          <a:stretch/>
        </p:blipFill>
        <p:spPr>
          <a:xfrm>
            <a:off x="4357925" y="1026725"/>
            <a:ext cx="4630125" cy="34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3"/>
          <p:cNvSpPr txBox="1"/>
          <p:nvPr/>
        </p:nvSpPr>
        <p:spPr>
          <a:xfrm>
            <a:off x="197425" y="1500625"/>
            <a:ext cx="39390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Raspberry Pi OS (Legacy, 32 bits)</a:t>
            </a:r>
            <a:b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 port of Debian Bullseye with security updates and desktop environment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76" name="Google Shape;3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50" y="3378175"/>
            <a:ext cx="4019550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/>
          <p:nvPr>
            <p:ph type="title"/>
          </p:nvPr>
        </p:nvSpPr>
        <p:spPr>
          <a:xfrm>
            <a:off x="1297500" y="393750"/>
            <a:ext cx="70389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 Used - Hardware</a:t>
            </a:r>
            <a:endParaRPr/>
          </a:p>
        </p:txBody>
      </p:sp>
      <p:pic>
        <p:nvPicPr>
          <p:cNvPr id="382" name="Google Shape;3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75" y="1690125"/>
            <a:ext cx="3510250" cy="27063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4"/>
          <p:cNvSpPr txBox="1"/>
          <p:nvPr/>
        </p:nvSpPr>
        <p:spPr>
          <a:xfrm>
            <a:off x="945150" y="1364625"/>
            <a:ext cx="2438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Raspberry Pi 4 Model B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84" name="Google Shape;384;p34"/>
          <p:cNvPicPr preferRelativeResize="0"/>
          <p:nvPr/>
        </p:nvPicPr>
        <p:blipFill rotWithShape="1">
          <a:blip r:embed="rId4">
            <a:alphaModFix/>
          </a:blip>
          <a:srcRect b="26885" l="0" r="0" t="28379"/>
          <a:stretch/>
        </p:blipFill>
        <p:spPr>
          <a:xfrm>
            <a:off x="4386150" y="1451075"/>
            <a:ext cx="3950250" cy="17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4"/>
          <p:cNvPicPr preferRelativeResize="0"/>
          <p:nvPr/>
        </p:nvPicPr>
        <p:blipFill rotWithShape="1">
          <a:blip r:embed="rId5">
            <a:alphaModFix/>
          </a:blip>
          <a:srcRect b="32486" l="-2100" r="2100" t="29914"/>
          <a:stretch/>
        </p:blipFill>
        <p:spPr>
          <a:xfrm>
            <a:off x="4386150" y="3662650"/>
            <a:ext cx="2704350" cy="10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4"/>
          <p:cNvSpPr txBox="1"/>
          <p:nvPr/>
        </p:nvSpPr>
        <p:spPr>
          <a:xfrm>
            <a:off x="5142225" y="1125563"/>
            <a:ext cx="2438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16x2 LCD Display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7" name="Google Shape;387;p34"/>
          <p:cNvSpPr txBox="1"/>
          <p:nvPr/>
        </p:nvSpPr>
        <p:spPr>
          <a:xfrm>
            <a:off x="4519275" y="3524163"/>
            <a:ext cx="2438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Bootable USB SSD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88" name="Google Shape;388;p34"/>
          <p:cNvPicPr preferRelativeResize="0"/>
          <p:nvPr/>
        </p:nvPicPr>
        <p:blipFill rotWithShape="1">
          <a:blip r:embed="rId6">
            <a:alphaModFix/>
          </a:blip>
          <a:srcRect b="11934" l="24430" r="30152" t="25318"/>
          <a:stretch/>
        </p:blipFill>
        <p:spPr>
          <a:xfrm>
            <a:off x="7753925" y="3849675"/>
            <a:ext cx="740425" cy="10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4"/>
          <p:cNvSpPr txBox="1"/>
          <p:nvPr/>
        </p:nvSpPr>
        <p:spPr>
          <a:xfrm>
            <a:off x="7592088" y="3524175"/>
            <a:ext cx="1064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Buzzer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"/>
          <p:cNvSpPr txBox="1"/>
          <p:nvPr>
            <p:ph type="title"/>
          </p:nvPr>
        </p:nvSpPr>
        <p:spPr>
          <a:xfrm>
            <a:off x="1297500" y="393750"/>
            <a:ext cx="70389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 Used - Hardware</a:t>
            </a:r>
            <a:endParaRPr/>
          </a:p>
        </p:txBody>
      </p:sp>
      <p:sp>
        <p:nvSpPr>
          <p:cNvPr id="395" name="Google Shape;395;p35"/>
          <p:cNvSpPr txBox="1"/>
          <p:nvPr/>
        </p:nvSpPr>
        <p:spPr>
          <a:xfrm>
            <a:off x="1390413" y="1364625"/>
            <a:ext cx="2438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USB 3.0 7-Port Hub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96" name="Google Shape;396;p35"/>
          <p:cNvPicPr preferRelativeResize="0"/>
          <p:nvPr/>
        </p:nvPicPr>
        <p:blipFill rotWithShape="1">
          <a:blip r:embed="rId3">
            <a:alphaModFix/>
          </a:blip>
          <a:srcRect b="28384" l="0" r="0" t="28379"/>
          <a:stretch/>
        </p:blipFill>
        <p:spPr>
          <a:xfrm>
            <a:off x="189075" y="1767150"/>
            <a:ext cx="4840774" cy="20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5"/>
          <p:cNvPicPr preferRelativeResize="0"/>
          <p:nvPr/>
        </p:nvPicPr>
        <p:blipFill rotWithShape="1">
          <a:blip r:embed="rId4">
            <a:alphaModFix/>
          </a:blip>
          <a:srcRect b="22396" l="0" r="0" t="22318"/>
          <a:stretch/>
        </p:blipFill>
        <p:spPr>
          <a:xfrm>
            <a:off x="5182250" y="1767150"/>
            <a:ext cx="3809350" cy="209295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5"/>
          <p:cNvSpPr txBox="1"/>
          <p:nvPr/>
        </p:nvSpPr>
        <p:spPr>
          <a:xfrm>
            <a:off x="5653827" y="1364625"/>
            <a:ext cx="2866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5.1 channel USB Sound Card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99" name="Google Shape;399;p35"/>
          <p:cNvPicPr preferRelativeResize="0"/>
          <p:nvPr/>
        </p:nvPicPr>
        <p:blipFill rotWithShape="1">
          <a:blip r:embed="rId5">
            <a:alphaModFix/>
          </a:blip>
          <a:srcRect b="24637" l="0" r="0" t="25719"/>
          <a:stretch/>
        </p:blipFill>
        <p:spPr>
          <a:xfrm>
            <a:off x="1220500" y="4057550"/>
            <a:ext cx="3961750" cy="1006976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5"/>
          <p:cNvSpPr txBox="1"/>
          <p:nvPr/>
        </p:nvSpPr>
        <p:spPr>
          <a:xfrm>
            <a:off x="5235088" y="4398288"/>
            <a:ext cx="2438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Jumper Wire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"/>
          <p:cNvSpPr txBox="1"/>
          <p:nvPr>
            <p:ph type="title"/>
          </p:nvPr>
        </p:nvSpPr>
        <p:spPr>
          <a:xfrm>
            <a:off x="1297500" y="393750"/>
            <a:ext cx="70389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Pinout Diagram - Raspberry Pi 4 Model B</a:t>
            </a:r>
            <a:endParaRPr/>
          </a:p>
        </p:txBody>
      </p:sp>
      <p:pic>
        <p:nvPicPr>
          <p:cNvPr id="406" name="Google Shape;4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513" y="1021150"/>
            <a:ext cx="6844867" cy="393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"/>
          <p:cNvSpPr txBox="1"/>
          <p:nvPr>
            <p:ph type="title"/>
          </p:nvPr>
        </p:nvSpPr>
        <p:spPr>
          <a:xfrm>
            <a:off x="1297500" y="393750"/>
            <a:ext cx="70389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Circuit Diagram</a:t>
            </a:r>
            <a:endParaRPr/>
          </a:p>
        </p:txBody>
      </p:sp>
      <p:pic>
        <p:nvPicPr>
          <p:cNvPr id="412" name="Google Shape;4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7075"/>
            <a:ext cx="8839200" cy="3788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